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sldIdLst>
    <p:sldId id="256" r:id="rId2"/>
    <p:sldId id="274" r:id="rId3"/>
    <p:sldId id="266" r:id="rId4"/>
    <p:sldId id="267" r:id="rId5"/>
    <p:sldId id="276" r:id="rId6"/>
    <p:sldId id="278" r:id="rId7"/>
    <p:sldId id="277" r:id="rId8"/>
    <p:sldId id="263" r:id="rId9"/>
    <p:sldId id="2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CD59BF-C69F-44C1-AF9E-FD8B1B53B561}" type="datetimeFigureOut">
              <a:rPr lang="en-US" smtClean="0"/>
              <a:t>5/18/2016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3DC1D-A546-45F2-811D-7CF9F1BF4D5A}" type="slidenum">
              <a:rPr lang="en-US" smtClean="0"/>
              <a:t>‹#›</a:t>
            </a:fld>
            <a:endParaRPr lang="en-US"/>
          </a:p>
        </p:txBody>
      </p:sp>
    </p:spTree>
    <p:extLst>
      <p:ext uri="{BB962C8B-B14F-4D97-AF65-F5344CB8AC3E}">
        <p14:creationId xmlns:p14="http://schemas.microsoft.com/office/powerpoint/2010/main" val="590101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4820CE-D077-4B44-8A44-4D68DAC24463}"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4ED12-B164-4174-B5EA-87576E43FAC6}" type="slidenum">
              <a:rPr lang="en-US" smtClean="0"/>
              <a:t>‹#›</a:t>
            </a:fld>
            <a:endParaRPr lang="en-US"/>
          </a:p>
        </p:txBody>
      </p:sp>
    </p:spTree>
    <p:extLst>
      <p:ext uri="{BB962C8B-B14F-4D97-AF65-F5344CB8AC3E}">
        <p14:creationId xmlns:p14="http://schemas.microsoft.com/office/powerpoint/2010/main" val="255793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820CE-D077-4B44-8A44-4D68DAC24463}"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4ED12-B164-4174-B5EA-87576E43FAC6}" type="slidenum">
              <a:rPr lang="en-US" smtClean="0"/>
              <a:t>‹#›</a:t>
            </a:fld>
            <a:endParaRPr lang="en-US"/>
          </a:p>
        </p:txBody>
      </p:sp>
    </p:spTree>
    <p:extLst>
      <p:ext uri="{BB962C8B-B14F-4D97-AF65-F5344CB8AC3E}">
        <p14:creationId xmlns:p14="http://schemas.microsoft.com/office/powerpoint/2010/main" val="2792446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820CE-D077-4B44-8A44-4D68DAC24463}"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4ED12-B164-4174-B5EA-87576E43FAC6}" type="slidenum">
              <a:rPr lang="en-US" smtClean="0"/>
              <a:t>‹#›</a:t>
            </a:fld>
            <a:endParaRPr lang="en-US"/>
          </a:p>
        </p:txBody>
      </p:sp>
    </p:spTree>
    <p:extLst>
      <p:ext uri="{BB962C8B-B14F-4D97-AF65-F5344CB8AC3E}">
        <p14:creationId xmlns:p14="http://schemas.microsoft.com/office/powerpoint/2010/main" val="87757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820CE-D077-4B44-8A44-4D68DAC24463}"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4ED12-B164-4174-B5EA-87576E43FAC6}" type="slidenum">
              <a:rPr lang="en-US" smtClean="0"/>
              <a:t>‹#›</a:t>
            </a:fld>
            <a:endParaRPr lang="en-US"/>
          </a:p>
        </p:txBody>
      </p:sp>
    </p:spTree>
    <p:extLst>
      <p:ext uri="{BB962C8B-B14F-4D97-AF65-F5344CB8AC3E}">
        <p14:creationId xmlns:p14="http://schemas.microsoft.com/office/powerpoint/2010/main" val="252271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4820CE-D077-4B44-8A44-4D68DAC24463}"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4ED12-B164-4174-B5EA-87576E43FAC6}" type="slidenum">
              <a:rPr lang="en-US" smtClean="0"/>
              <a:t>‹#›</a:t>
            </a:fld>
            <a:endParaRPr lang="en-US"/>
          </a:p>
        </p:txBody>
      </p:sp>
    </p:spTree>
    <p:extLst>
      <p:ext uri="{BB962C8B-B14F-4D97-AF65-F5344CB8AC3E}">
        <p14:creationId xmlns:p14="http://schemas.microsoft.com/office/powerpoint/2010/main" val="2135815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4820CE-D077-4B44-8A44-4D68DAC24463}"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4ED12-B164-4174-B5EA-87576E43FAC6}" type="slidenum">
              <a:rPr lang="en-US" smtClean="0"/>
              <a:t>‹#›</a:t>
            </a:fld>
            <a:endParaRPr lang="en-US"/>
          </a:p>
        </p:txBody>
      </p:sp>
    </p:spTree>
    <p:extLst>
      <p:ext uri="{BB962C8B-B14F-4D97-AF65-F5344CB8AC3E}">
        <p14:creationId xmlns:p14="http://schemas.microsoft.com/office/powerpoint/2010/main" val="19015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4820CE-D077-4B44-8A44-4D68DAC24463}" type="datetimeFigureOut">
              <a:rPr lang="en-US" smtClean="0"/>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C4ED12-B164-4174-B5EA-87576E43FAC6}" type="slidenum">
              <a:rPr lang="en-US" smtClean="0"/>
              <a:t>‹#›</a:t>
            </a:fld>
            <a:endParaRPr lang="en-US"/>
          </a:p>
        </p:txBody>
      </p:sp>
    </p:spTree>
    <p:extLst>
      <p:ext uri="{BB962C8B-B14F-4D97-AF65-F5344CB8AC3E}">
        <p14:creationId xmlns:p14="http://schemas.microsoft.com/office/powerpoint/2010/main" val="293753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4820CE-D077-4B44-8A44-4D68DAC24463}" type="datetimeFigureOut">
              <a:rPr lang="en-US" smtClean="0"/>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C4ED12-B164-4174-B5EA-87576E43FAC6}" type="slidenum">
              <a:rPr lang="en-US" smtClean="0"/>
              <a:t>‹#›</a:t>
            </a:fld>
            <a:endParaRPr lang="en-US"/>
          </a:p>
        </p:txBody>
      </p:sp>
    </p:spTree>
    <p:extLst>
      <p:ext uri="{BB962C8B-B14F-4D97-AF65-F5344CB8AC3E}">
        <p14:creationId xmlns:p14="http://schemas.microsoft.com/office/powerpoint/2010/main" val="2039219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820CE-D077-4B44-8A44-4D68DAC24463}" type="datetimeFigureOut">
              <a:rPr lang="en-US" smtClean="0"/>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C4ED12-B164-4174-B5EA-87576E43FAC6}" type="slidenum">
              <a:rPr lang="en-US" smtClean="0"/>
              <a:t>‹#›</a:t>
            </a:fld>
            <a:endParaRPr lang="en-US"/>
          </a:p>
        </p:txBody>
      </p:sp>
    </p:spTree>
    <p:extLst>
      <p:ext uri="{BB962C8B-B14F-4D97-AF65-F5344CB8AC3E}">
        <p14:creationId xmlns:p14="http://schemas.microsoft.com/office/powerpoint/2010/main" val="260408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820CE-D077-4B44-8A44-4D68DAC24463}"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4ED12-B164-4174-B5EA-87576E43FAC6}" type="slidenum">
              <a:rPr lang="en-US" smtClean="0"/>
              <a:t>‹#›</a:t>
            </a:fld>
            <a:endParaRPr lang="en-US"/>
          </a:p>
        </p:txBody>
      </p:sp>
    </p:spTree>
    <p:extLst>
      <p:ext uri="{BB962C8B-B14F-4D97-AF65-F5344CB8AC3E}">
        <p14:creationId xmlns:p14="http://schemas.microsoft.com/office/powerpoint/2010/main" val="313547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820CE-D077-4B44-8A44-4D68DAC24463}"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4ED12-B164-4174-B5EA-87576E43FAC6}" type="slidenum">
              <a:rPr lang="en-US" smtClean="0"/>
              <a:t>‹#›</a:t>
            </a:fld>
            <a:endParaRPr lang="en-US"/>
          </a:p>
        </p:txBody>
      </p:sp>
    </p:spTree>
    <p:extLst>
      <p:ext uri="{BB962C8B-B14F-4D97-AF65-F5344CB8AC3E}">
        <p14:creationId xmlns:p14="http://schemas.microsoft.com/office/powerpoint/2010/main" val="4236768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820CE-D077-4B44-8A44-4D68DAC24463}" type="datetimeFigureOut">
              <a:rPr lang="en-US" smtClean="0"/>
              <a:t>5/18/2016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4ED12-B164-4174-B5EA-87576E43FAC6}" type="slidenum">
              <a:rPr lang="en-US" smtClean="0"/>
              <a:t>‹#›</a:t>
            </a:fld>
            <a:endParaRPr lang="en-US"/>
          </a:p>
        </p:txBody>
      </p:sp>
    </p:spTree>
    <p:extLst>
      <p:ext uri="{BB962C8B-B14F-4D97-AF65-F5344CB8AC3E}">
        <p14:creationId xmlns:p14="http://schemas.microsoft.com/office/powerpoint/2010/main" val="33936770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9.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Hydrogenation of </a:t>
            </a:r>
            <a:r>
              <a:rPr lang="en-US" b="1" dirty="0" err="1" smtClean="0"/>
              <a:t>InGaAsN</a:t>
            </a:r>
            <a:r>
              <a:rPr lang="en-US" b="1" dirty="0" smtClean="0"/>
              <a:t>/GaAs </a:t>
            </a:r>
            <a:r>
              <a:rPr lang="en-US" b="1" dirty="0" smtClean="0"/>
              <a:t>QW Samples</a:t>
            </a:r>
            <a:endParaRPr lang="en-US" b="1" dirty="0"/>
          </a:p>
        </p:txBody>
      </p:sp>
      <p:sp>
        <p:nvSpPr>
          <p:cNvPr id="3" name="Subtitle 2"/>
          <p:cNvSpPr>
            <a:spLocks noGrp="1"/>
          </p:cNvSpPr>
          <p:nvPr>
            <p:ph type="subTitle" idx="1"/>
          </p:nvPr>
        </p:nvSpPr>
        <p:spPr>
          <a:xfrm>
            <a:off x="1523999" y="4120652"/>
            <a:ext cx="9144000" cy="1655762"/>
          </a:xfrm>
        </p:spPr>
        <p:txBody>
          <a:bodyPr/>
          <a:lstStyle/>
          <a:p>
            <a:r>
              <a:rPr lang="en-US" dirty="0" smtClean="0"/>
              <a:t>Mayank </a:t>
            </a:r>
            <a:r>
              <a:rPr lang="en-US" dirty="0" err="1" smtClean="0"/>
              <a:t>Shekhar</a:t>
            </a:r>
            <a:r>
              <a:rPr lang="en-US" dirty="0" smtClean="0"/>
              <a:t> Sharma</a:t>
            </a:r>
          </a:p>
          <a:p>
            <a:r>
              <a:rPr lang="en-US" dirty="0" smtClean="0"/>
              <a:t>“La Sapienza” University of Rome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6812" y="1030288"/>
            <a:ext cx="2238375" cy="647700"/>
          </a:xfrm>
          <a:prstGeom prst="rect">
            <a:avLst/>
          </a:prstGeom>
        </p:spPr>
      </p:pic>
    </p:spTree>
    <p:extLst>
      <p:ext uri="{BB962C8B-B14F-4D97-AF65-F5344CB8AC3E}">
        <p14:creationId xmlns:p14="http://schemas.microsoft.com/office/powerpoint/2010/main" val="2507464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altLang="en-US" sz="3200" dirty="0"/>
              <a:t>Samples layout and preparation details of Quantum Wells</a:t>
            </a:r>
            <a:endParaRPr lang="en-US" sz="3200" dirty="0"/>
          </a:p>
        </p:txBody>
      </p:sp>
      <p:sp>
        <p:nvSpPr>
          <p:cNvPr id="3" name="Content Placeholder 2"/>
          <p:cNvSpPr>
            <a:spLocks noGrp="1"/>
          </p:cNvSpPr>
          <p:nvPr>
            <p:ph idx="1"/>
          </p:nvPr>
        </p:nvSpPr>
        <p:spPr/>
        <p:txBody>
          <a:bodyPr numCol="2">
            <a:normAutofit/>
          </a:bodyPr>
          <a:lstStyle/>
          <a:p>
            <a:pPr marL="285750" indent="-285750"/>
            <a:r>
              <a:rPr lang="en-US" sz="1600" dirty="0"/>
              <a:t>The samples were obtained </a:t>
            </a:r>
            <a:r>
              <a:rPr lang="en-US" sz="1600" dirty="0" smtClean="0"/>
              <a:t>using </a:t>
            </a:r>
            <a:r>
              <a:rPr lang="en-US" sz="1600" dirty="0"/>
              <a:t>the technique of </a:t>
            </a:r>
            <a:r>
              <a:rPr lang="en-US" sz="1600" dirty="0" smtClean="0"/>
              <a:t>Metal Organic </a:t>
            </a:r>
            <a:r>
              <a:rPr lang="en-US" sz="1600" dirty="0" err="1" smtClean="0"/>
              <a:t>Vapour</a:t>
            </a:r>
            <a:r>
              <a:rPr lang="en-US" sz="1600" dirty="0" smtClean="0"/>
              <a:t> Phase Epitaxy (MOVPE) </a:t>
            </a:r>
            <a:r>
              <a:rPr lang="en-US" sz="1600" dirty="0" smtClean="0"/>
              <a:t>from University of Marburg (UMR).</a:t>
            </a:r>
          </a:p>
          <a:p>
            <a:pPr marL="285750" indent="-285750"/>
            <a:r>
              <a:rPr lang="en-US" sz="1600" dirty="0" smtClean="0"/>
              <a:t>Four samples were obtained under different conditions:</a:t>
            </a:r>
          </a:p>
          <a:p>
            <a:pPr marL="0" indent="0">
              <a:buNone/>
            </a:pPr>
            <a:endParaRPr lang="en-US" sz="16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7040" y="1690688"/>
            <a:ext cx="3503553" cy="4314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1659809075"/>
              </p:ext>
            </p:extLst>
          </p:nvPr>
        </p:nvGraphicFramePr>
        <p:xfrm>
          <a:off x="1460311" y="2947917"/>
          <a:ext cx="4026673" cy="2722258"/>
        </p:xfrm>
        <a:graphic>
          <a:graphicData uri="http://schemas.openxmlformats.org/drawingml/2006/table">
            <a:tbl>
              <a:tblPr firstRow="1" firstCol="1" bandRow="1">
                <a:tableStyleId>{5C22544A-7EE6-4342-B048-85BDC9FD1C3A}</a:tableStyleId>
              </a:tblPr>
              <a:tblGrid>
                <a:gridCol w="976489"/>
                <a:gridCol w="1525092"/>
                <a:gridCol w="1525092"/>
              </a:tblGrid>
              <a:tr h="893458">
                <a:tc>
                  <a:txBody>
                    <a:bodyPr/>
                    <a:lstStyle/>
                    <a:p>
                      <a:pPr marL="0" marR="0" algn="just">
                        <a:lnSpc>
                          <a:spcPct val="150000"/>
                        </a:lnSpc>
                        <a:spcBef>
                          <a:spcPts val="0"/>
                        </a:spcBef>
                        <a:spcAft>
                          <a:spcPts val="0"/>
                        </a:spcAft>
                        <a:tabLst>
                          <a:tab pos="136525" algn="l"/>
                        </a:tabLst>
                      </a:pPr>
                      <a:r>
                        <a:rPr lang="en-US" sz="2000" dirty="0" smtClean="0">
                          <a:effectLst/>
                          <a:latin typeface="+mn-lt"/>
                          <a:ea typeface="+mn-ea"/>
                        </a:rPr>
                        <a:t>Sample</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136525" algn="l"/>
                        </a:tabLst>
                      </a:pPr>
                      <a:r>
                        <a:rPr lang="en-US" sz="2000" dirty="0">
                          <a:effectLst/>
                        </a:rPr>
                        <a:t>Growth rate</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136525" algn="l"/>
                        </a:tabLst>
                      </a:pPr>
                      <a:r>
                        <a:rPr lang="en-US" sz="2000" dirty="0" smtClean="0">
                          <a:effectLst/>
                        </a:rPr>
                        <a:t>Ga precursor</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421492">
                <a:tc>
                  <a:txBody>
                    <a:bodyPr/>
                    <a:lstStyle/>
                    <a:p>
                      <a:pPr marL="0" marR="0" algn="just">
                        <a:lnSpc>
                          <a:spcPct val="150000"/>
                        </a:lnSpc>
                        <a:spcBef>
                          <a:spcPts val="0"/>
                        </a:spcBef>
                        <a:spcAft>
                          <a:spcPts val="0"/>
                        </a:spcAft>
                        <a:tabLst>
                          <a:tab pos="136525" algn="l"/>
                        </a:tabLst>
                      </a:pPr>
                      <a:r>
                        <a:rPr lang="en-US" sz="2000" dirty="0" smtClean="0">
                          <a:effectLst/>
                        </a:rPr>
                        <a:t>14464</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136525" algn="l"/>
                        </a:tabLst>
                      </a:pPr>
                      <a:r>
                        <a:rPr lang="en-US" sz="2000" dirty="0">
                          <a:effectLst/>
                        </a:rPr>
                        <a:t>Slow</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136525" algn="l"/>
                        </a:tabLst>
                      </a:pPr>
                      <a:r>
                        <a:rPr lang="en-US" sz="2000" dirty="0" err="1" smtClean="0">
                          <a:effectLst/>
                        </a:rPr>
                        <a:t>TEGa</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421492">
                <a:tc>
                  <a:txBody>
                    <a:bodyPr/>
                    <a:lstStyle/>
                    <a:p>
                      <a:pPr marL="0" marR="0" algn="just">
                        <a:lnSpc>
                          <a:spcPct val="150000"/>
                        </a:lnSpc>
                        <a:spcBef>
                          <a:spcPts val="0"/>
                        </a:spcBef>
                        <a:spcAft>
                          <a:spcPts val="0"/>
                        </a:spcAft>
                        <a:tabLst>
                          <a:tab pos="136525" algn="l"/>
                        </a:tabLst>
                      </a:pPr>
                      <a:r>
                        <a:rPr lang="en-US" sz="2000" dirty="0">
                          <a:effectLst/>
                        </a:rPr>
                        <a:t>14465</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136525" algn="l"/>
                        </a:tabLst>
                      </a:pPr>
                      <a:r>
                        <a:rPr lang="en-US" sz="2000" dirty="0">
                          <a:effectLst/>
                        </a:rPr>
                        <a:t>Fast</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136525" algn="l"/>
                        </a:tabLst>
                      </a:pPr>
                      <a:r>
                        <a:rPr lang="en-US" sz="2000" dirty="0" err="1">
                          <a:effectLst/>
                        </a:rPr>
                        <a:t>TEGa</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421492">
                <a:tc>
                  <a:txBody>
                    <a:bodyPr/>
                    <a:lstStyle/>
                    <a:p>
                      <a:pPr marL="0" marR="0" algn="just">
                        <a:lnSpc>
                          <a:spcPct val="150000"/>
                        </a:lnSpc>
                        <a:spcBef>
                          <a:spcPts val="0"/>
                        </a:spcBef>
                        <a:spcAft>
                          <a:spcPts val="0"/>
                        </a:spcAft>
                        <a:tabLst>
                          <a:tab pos="136525" algn="l"/>
                        </a:tabLst>
                      </a:pPr>
                      <a:r>
                        <a:rPr lang="en-US" sz="2000" dirty="0">
                          <a:effectLst/>
                        </a:rPr>
                        <a:t>14469</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136525" algn="l"/>
                        </a:tabLst>
                      </a:pPr>
                      <a:r>
                        <a:rPr lang="en-US" sz="2000" dirty="0">
                          <a:effectLst/>
                        </a:rPr>
                        <a:t>Slow</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136525" algn="l"/>
                        </a:tabLst>
                      </a:pPr>
                      <a:r>
                        <a:rPr lang="en-US" sz="2000" dirty="0" err="1">
                          <a:effectLst/>
                        </a:rPr>
                        <a:t>TMGa</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421492">
                <a:tc>
                  <a:txBody>
                    <a:bodyPr/>
                    <a:lstStyle/>
                    <a:p>
                      <a:pPr marL="0" marR="0" algn="just">
                        <a:lnSpc>
                          <a:spcPct val="150000"/>
                        </a:lnSpc>
                        <a:spcBef>
                          <a:spcPts val="0"/>
                        </a:spcBef>
                        <a:spcAft>
                          <a:spcPts val="0"/>
                        </a:spcAft>
                        <a:tabLst>
                          <a:tab pos="136525" algn="l"/>
                        </a:tabLst>
                      </a:pPr>
                      <a:r>
                        <a:rPr lang="en-US" sz="2000" dirty="0">
                          <a:effectLst/>
                        </a:rPr>
                        <a:t>14470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136525" algn="l"/>
                        </a:tabLst>
                      </a:pPr>
                      <a:r>
                        <a:rPr lang="en-US" sz="2000" dirty="0">
                          <a:effectLst/>
                        </a:rPr>
                        <a:t>Fast</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136525" algn="l"/>
                        </a:tabLst>
                      </a:pPr>
                      <a:r>
                        <a:rPr lang="en-US" sz="2000" dirty="0" err="1">
                          <a:effectLst/>
                        </a:rPr>
                        <a:t>TMGa</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98716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Raw Samples without Hydrogenation</a:t>
            </a:r>
            <a:endParaRPr lang="en-US" dirty="0"/>
          </a:p>
        </p:txBody>
      </p:sp>
      <p:sp>
        <p:nvSpPr>
          <p:cNvPr id="4" name="Text Placeholder 3"/>
          <p:cNvSpPr>
            <a:spLocks noGrp="1"/>
          </p:cNvSpPr>
          <p:nvPr>
            <p:ph type="body" sz="half" idx="2"/>
          </p:nvPr>
        </p:nvSpPr>
        <p:spPr/>
        <p:txBody>
          <a:bodyPr/>
          <a:lstStyle/>
          <a:p>
            <a:endParaRPr lang="en-US" i="1" dirty="0" smtClean="0"/>
          </a:p>
          <a:p>
            <a:pPr marL="285750" indent="-285750">
              <a:buFont typeface="Arial" panose="020B0604020202020204" pitchFamily="34" charset="0"/>
              <a:buChar char="•"/>
            </a:pPr>
            <a:r>
              <a:rPr lang="en-US" dirty="0" smtClean="0"/>
              <a:t>Photoluminescence </a:t>
            </a:r>
            <a:r>
              <a:rPr lang="en-US" dirty="0"/>
              <a:t>(PL) spectra recorded at room temperature on each of the four couples of </a:t>
            </a:r>
            <a:r>
              <a:rPr lang="en-US" dirty="0" err="1"/>
              <a:t>InGaAsN</a:t>
            </a:r>
            <a:r>
              <a:rPr lang="en-US" dirty="0"/>
              <a:t> QWs. Notice the </a:t>
            </a:r>
            <a:r>
              <a:rPr lang="en-US" dirty="0" smtClean="0"/>
              <a:t>difference in </a:t>
            </a:r>
            <a:r>
              <a:rPr lang="en-US" dirty="0"/>
              <a:t>the PL peaks</a:t>
            </a:r>
            <a:r>
              <a:rPr lang="en-US" dirty="0" smtClean="0"/>
              <a:t>.</a:t>
            </a:r>
          </a:p>
          <a:p>
            <a:pPr marL="285750" indent="-285750">
              <a:buFont typeface="Arial" panose="020B0604020202020204" pitchFamily="34" charset="0"/>
              <a:buChar char="•"/>
            </a:pPr>
            <a:r>
              <a:rPr lang="en-US" dirty="0" smtClean="0"/>
              <a:t>Samples were expected to emit at 0.95eV  (1.31μm) or lower energy to be used for our purpose. The closest to the ideal here is sample 14470 with high intensity spectra at lower energy. </a:t>
            </a:r>
            <a:endParaRPr lang="en-US" i="1" dirty="0" smtClean="0"/>
          </a:p>
          <a:p>
            <a:pPr marL="285750" indent="-285750">
              <a:buFont typeface="Arial" panose="020B0604020202020204" pitchFamily="34" charset="0"/>
              <a:buChar char="•"/>
            </a:pPr>
            <a:endParaRPr lang="en-US" i="1" dirty="0"/>
          </a:p>
          <a:p>
            <a:endParaRPr lang="en-US" dirty="0"/>
          </a:p>
        </p:txBody>
      </p:sp>
      <p:pic>
        <p:nvPicPr>
          <p:cNvPr id="9" name="Picture Placeholder 8"/>
          <p:cNvPicPr>
            <a:picLocks noGrp="1" noChangeAspect="1"/>
          </p:cNvPicPr>
          <p:nvPr>
            <p:ph type="pic" idx="1"/>
          </p:nvPr>
        </p:nvPicPr>
        <p:blipFill>
          <a:blip r:embed="rId2"/>
          <a:srcRect l="1186" r="1186"/>
          <a:stretch>
            <a:fillRect/>
          </a:stretch>
        </p:blipFill>
        <p:spPr>
          <a:xfrm>
            <a:off x="4923881" y="791571"/>
            <a:ext cx="6717660" cy="5298862"/>
          </a:xfrm>
          <a:prstGeom prst="rect">
            <a:avLst/>
          </a:prstGeom>
        </p:spPr>
      </p:pic>
      <p:sp>
        <p:nvSpPr>
          <p:cNvPr id="3" name="Rectangle 2"/>
          <p:cNvSpPr/>
          <p:nvPr/>
        </p:nvSpPr>
        <p:spPr>
          <a:xfrm>
            <a:off x="5409063" y="5767267"/>
            <a:ext cx="6096000" cy="307777"/>
          </a:xfrm>
          <a:prstGeom prst="rect">
            <a:avLst/>
          </a:prstGeom>
        </p:spPr>
        <p:txBody>
          <a:bodyPr>
            <a:spAutoFit/>
          </a:bodyPr>
          <a:lstStyle/>
          <a:p>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Figure 1: Photoluminescence (PL) spectra </a:t>
            </a:r>
            <a:r>
              <a:rPr lang="en-US" sz="1400" i="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of four couples of </a:t>
            </a:r>
            <a:r>
              <a:rPr lang="en-US" sz="1400" i="1" dirty="0" err="1">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InGaAsN</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QWs. </a:t>
            </a:r>
            <a:endParaRPr lang="en-US" sz="1400" i="1" dirty="0">
              <a:solidFill>
                <a:schemeClr val="accent1">
                  <a:lumMod val="75000"/>
                </a:schemeClr>
              </a:solidFill>
            </a:endParaRPr>
          </a:p>
        </p:txBody>
      </p:sp>
    </p:spTree>
    <p:extLst>
      <p:ext uri="{BB962C8B-B14F-4D97-AF65-F5344CB8AC3E}">
        <p14:creationId xmlns:p14="http://schemas.microsoft.com/office/powerpoint/2010/main" val="1862058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Inhomogeneity in Raw Samples</a:t>
            </a:r>
            <a:endParaRPr lang="en-US" dirty="0"/>
          </a:p>
        </p:txBody>
      </p:sp>
      <p:pic>
        <p:nvPicPr>
          <p:cNvPr id="7" name="Picture Placeholder 6"/>
          <p:cNvPicPr>
            <a:picLocks noGrp="1" noChangeAspect="1"/>
          </p:cNvPicPr>
          <p:nvPr>
            <p:ph type="pic" idx="1"/>
          </p:nvPr>
        </p:nvPicPr>
        <p:blipFill>
          <a:blip r:embed="rId2"/>
          <a:srcRect t="1236" b="1236"/>
          <a:stretch>
            <a:fillRect/>
          </a:stretch>
        </p:blipFill>
        <p:spPr>
          <a:xfrm>
            <a:off x="5319666" y="995363"/>
            <a:ext cx="6172200" cy="4873625"/>
          </a:xfrm>
          <a:prstGeom prst="rect">
            <a:avLst/>
          </a:prstGeom>
        </p:spPr>
      </p:pic>
      <p:sp>
        <p:nvSpPr>
          <p:cNvPr id="4" name="Text Placeholder 3"/>
          <p:cNvSpPr>
            <a:spLocks noGrp="1"/>
          </p:cNvSpPr>
          <p:nvPr>
            <p:ph type="body" sz="half" idx="2"/>
          </p:nvPr>
        </p:nvSpPr>
        <p:spPr>
          <a:xfrm>
            <a:off x="839788" y="2057400"/>
            <a:ext cx="4114349" cy="3811588"/>
          </a:xfrm>
        </p:spPr>
        <p:txBody>
          <a:bodyPr/>
          <a:lstStyle/>
          <a:p>
            <a:endParaRPr lang="en-US" dirty="0" smtClean="0"/>
          </a:p>
          <a:p>
            <a:pPr marL="285750" indent="-285750" algn="just">
              <a:spcBef>
                <a:spcPct val="0"/>
              </a:spcBef>
              <a:buFont typeface="Arial" panose="020B0604020202020204" pitchFamily="34" charset="0"/>
              <a:buChar char="•"/>
            </a:pPr>
            <a:r>
              <a:rPr lang="en-GB" altLang="en-US" b="0" dirty="0" smtClean="0"/>
              <a:t>Samples were found to be i</a:t>
            </a:r>
            <a:r>
              <a:rPr lang="en-GB" altLang="en-US" dirty="0" smtClean="0"/>
              <a:t>nhomogeneous </a:t>
            </a:r>
            <a:r>
              <a:rPr lang="en-GB" altLang="en-US" b="0" dirty="0" smtClean="0"/>
              <a:t>in their emitted wavelength with respect to the position of excitation (</a:t>
            </a:r>
            <a:r>
              <a:rPr lang="el-GR" altLang="en-US" b="0" dirty="0" smtClean="0"/>
              <a:t>Δλ</a:t>
            </a:r>
            <a:r>
              <a:rPr lang="en-GB" altLang="en-US" b="0" dirty="0" smtClean="0"/>
              <a:t> ~ 20-50 nm).</a:t>
            </a:r>
          </a:p>
          <a:p>
            <a:pPr algn="just">
              <a:spcBef>
                <a:spcPct val="0"/>
              </a:spcBef>
            </a:pPr>
            <a:endParaRPr lang="en-GB" altLang="en-US" b="0" dirty="0" smtClean="0"/>
          </a:p>
          <a:p>
            <a:pPr marL="285750" indent="-285750" algn="just">
              <a:spcBef>
                <a:spcPct val="0"/>
              </a:spcBef>
              <a:buFont typeface="Arial" panose="020B0604020202020204" pitchFamily="34" charset="0"/>
              <a:buChar char="•"/>
            </a:pPr>
            <a:r>
              <a:rPr lang="en-GB" altLang="en-US" dirty="0" smtClean="0"/>
              <a:t>Inhomogeneity is not random, but has a trend which has a minima and maxima in certain parts of the sample.</a:t>
            </a:r>
            <a:endParaRPr lang="en-GB" altLang="en-US" b="0" dirty="0" smtClean="0"/>
          </a:p>
          <a:p>
            <a:pPr>
              <a:spcBef>
                <a:spcPct val="0"/>
              </a:spcBef>
            </a:pPr>
            <a:r>
              <a:rPr lang="en-GB" altLang="en-US" b="0" dirty="0" smtClean="0"/>
              <a:t>  </a:t>
            </a:r>
            <a:endParaRPr lang="en-US" altLang="en-US" b="0" dirty="0"/>
          </a:p>
        </p:txBody>
      </p:sp>
    </p:spTree>
    <p:extLst>
      <p:ext uri="{BB962C8B-B14F-4D97-AF65-F5344CB8AC3E}">
        <p14:creationId xmlns:p14="http://schemas.microsoft.com/office/powerpoint/2010/main" val="4075889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10802203" cy="689212"/>
          </a:xfrm>
        </p:spPr>
        <p:txBody>
          <a:bodyPr/>
          <a:lstStyle/>
          <a:p>
            <a:pPr algn="ctr"/>
            <a:r>
              <a:rPr lang="en-US" dirty="0" smtClean="0"/>
              <a:t>Varying Hydrogenation doses</a:t>
            </a:r>
            <a:endParaRPr lang="en-US" dirty="0"/>
          </a:p>
        </p:txBody>
      </p:sp>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t="2850" b="2850"/>
          <a:stretch>
            <a:fillRect/>
          </a:stretch>
        </p:blipFill>
        <p:spPr>
          <a:xfrm>
            <a:off x="1054208" y="2325237"/>
            <a:ext cx="3344152" cy="3707071"/>
          </a:xfrm>
        </p:spPr>
      </p:pic>
      <p:sp>
        <p:nvSpPr>
          <p:cNvPr id="4" name="Text Placeholder 3"/>
          <p:cNvSpPr>
            <a:spLocks noGrp="1"/>
          </p:cNvSpPr>
          <p:nvPr>
            <p:ph type="body" sz="half" idx="2"/>
          </p:nvPr>
        </p:nvSpPr>
        <p:spPr>
          <a:xfrm>
            <a:off x="839788" y="1509784"/>
            <a:ext cx="10501502" cy="1178825"/>
          </a:xfrm>
        </p:spPr>
        <p:txBody>
          <a:bodyPr/>
          <a:lstStyle/>
          <a:p>
            <a:pPr marL="285750" indent="-285750">
              <a:buFont typeface="Arial" panose="020B0604020202020204" pitchFamily="34" charset="0"/>
              <a:buChar char="•"/>
            </a:pPr>
            <a:r>
              <a:rPr lang="en-US" dirty="0" smtClean="0"/>
              <a:t>The samples were cleaned and then given different hydrogen doses at different temperatures.</a:t>
            </a:r>
            <a:endParaRPr lang="en-US" baseline="30000" dirty="0" smtClean="0"/>
          </a:p>
          <a:p>
            <a:pPr marL="285750" indent="-285750">
              <a:buFont typeface="Arial" panose="020B0604020202020204" pitchFamily="34" charset="0"/>
              <a:buChar char="•"/>
            </a:pPr>
            <a:r>
              <a:rPr lang="en-US" dirty="0" smtClean="0"/>
              <a:t>The hydrogenation at low </a:t>
            </a:r>
            <a:r>
              <a:rPr lang="en-US" dirty="0" smtClean="0"/>
              <a:t>temperature (10K) </a:t>
            </a:r>
            <a:r>
              <a:rPr lang="en-US" dirty="0" smtClean="0"/>
              <a:t>has only decreased the </a:t>
            </a:r>
            <a:r>
              <a:rPr lang="en-US" dirty="0" smtClean="0"/>
              <a:t>intensity, </a:t>
            </a:r>
            <a:r>
              <a:rPr lang="en-US" dirty="0" smtClean="0"/>
              <a:t>without any shift in the peak position. </a:t>
            </a:r>
          </a:p>
          <a:p>
            <a:pPr marL="285750" indent="-285750">
              <a:buFont typeface="Arial" panose="020B0604020202020204" pitchFamily="34" charset="0"/>
              <a:buChar char="•"/>
            </a:pPr>
            <a:r>
              <a:rPr lang="en-US" dirty="0" smtClean="0"/>
              <a:t>No shift in peak </a:t>
            </a:r>
            <a:r>
              <a:rPr lang="en-US" dirty="0" smtClean="0"/>
              <a:t>position (i.e., no blue-shift in particular) </a:t>
            </a:r>
            <a:r>
              <a:rPr lang="en-US" dirty="0" smtClean="0"/>
              <a:t>means no pronounced effect on hydrogenation on the samples.</a:t>
            </a:r>
            <a:endParaRPr lang="en-US" dirty="0"/>
          </a:p>
        </p:txBody>
      </p:sp>
      <p:pic>
        <p:nvPicPr>
          <p:cNvPr id="7" name="Picture 6" descr="C:\Users\Mayank\Desktop\H_2B 190C.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5645" y="2552129"/>
            <a:ext cx="3150235" cy="3480179"/>
          </a:xfrm>
          <a:prstGeom prst="rect">
            <a:avLst/>
          </a:prstGeom>
          <a:noFill/>
          <a:ln>
            <a:noFill/>
          </a:ln>
        </p:spPr>
      </p:pic>
      <p:pic>
        <p:nvPicPr>
          <p:cNvPr id="8" name="Picture Placeholder 4"/>
          <p:cNvPicPr>
            <a:picLocks noChangeAspect="1"/>
          </p:cNvPicPr>
          <p:nvPr/>
        </p:nvPicPr>
        <p:blipFill>
          <a:blip r:embed="rId4" cstate="print">
            <a:extLst>
              <a:ext uri="{28A0092B-C50C-407E-A947-70E740481C1C}">
                <a14:useLocalDpi xmlns:a14="http://schemas.microsoft.com/office/drawing/2010/main" val="0"/>
              </a:ext>
            </a:extLst>
          </a:blip>
          <a:srcRect t="6637" b="6637"/>
          <a:stretch>
            <a:fillRect/>
          </a:stretch>
        </p:blipFill>
        <p:spPr>
          <a:xfrm>
            <a:off x="7438030" y="2620369"/>
            <a:ext cx="3465034" cy="3411939"/>
          </a:xfrm>
          <a:prstGeom prst="rect">
            <a:avLst/>
          </a:prstGeom>
        </p:spPr>
      </p:pic>
      <p:sp>
        <p:nvSpPr>
          <p:cNvPr id="3" name="Rectangle 2"/>
          <p:cNvSpPr/>
          <p:nvPr/>
        </p:nvSpPr>
        <p:spPr>
          <a:xfrm>
            <a:off x="1160058" y="6045957"/>
            <a:ext cx="3480179" cy="523220"/>
          </a:xfrm>
          <a:prstGeom prst="rect">
            <a:avLst/>
          </a:prstGeom>
        </p:spPr>
        <p:txBody>
          <a:bodyPr wrap="square">
            <a:spAutoFit/>
          </a:bodyPr>
          <a:lstStyle/>
          <a:p>
            <a:pPr>
              <a:spcAft>
                <a:spcPts val="1000"/>
              </a:spcAft>
            </a:pP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Figure </a:t>
            </a:r>
            <a:r>
              <a:rPr lang="en-US" sz="1400" i="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 </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Hydrogenation for a dose 5A (5*10</a:t>
            </a:r>
            <a:r>
              <a:rPr lang="en-US" sz="1400" i="1" baseline="3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16</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ions/cm</a:t>
            </a:r>
            <a:r>
              <a:rPr lang="en-US" sz="1400" i="1" baseline="3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190</a:t>
            </a:r>
            <a:r>
              <a:rPr lang="en-US" sz="1400" i="1" baseline="3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o</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a:t>
            </a:r>
            <a:endParaRPr lang="en-US" sz="1400"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4458411" y="6045955"/>
            <a:ext cx="3384358" cy="523220"/>
          </a:xfrm>
          <a:prstGeom prst="rect">
            <a:avLst/>
          </a:prstGeom>
        </p:spPr>
        <p:txBody>
          <a:bodyPr wrap="square">
            <a:spAutoFit/>
          </a:bodyPr>
          <a:lstStyle/>
          <a:p>
            <a:pPr>
              <a:spcAft>
                <a:spcPts val="1000"/>
              </a:spcAft>
            </a:pP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Figure 3: Hydrogenation for a dose 2B (2*10</a:t>
            </a:r>
            <a:r>
              <a:rPr lang="en-US" sz="1400" i="1" baseline="3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17</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ions/cm</a:t>
            </a:r>
            <a:r>
              <a:rPr lang="en-US" sz="1400" i="1" baseline="3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190</a:t>
            </a:r>
            <a:r>
              <a:rPr lang="en-US" sz="1400" i="1" baseline="3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o</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a:t>
            </a:r>
            <a:endParaRPr lang="en-US" sz="1400"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7565880" y="6045956"/>
            <a:ext cx="4265703" cy="523220"/>
          </a:xfrm>
          <a:prstGeom prst="rect">
            <a:avLst/>
          </a:prstGeom>
        </p:spPr>
        <p:txBody>
          <a:bodyPr wrap="square">
            <a:spAutoFit/>
          </a:bodyPr>
          <a:lstStyle/>
          <a:p>
            <a:pPr>
              <a:spcAft>
                <a:spcPts val="1000"/>
              </a:spcAft>
            </a:pP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Figure </a:t>
            </a:r>
            <a:r>
              <a:rPr lang="en-US" sz="1400" i="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4: </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Hydrogenation for a dose </a:t>
            </a:r>
            <a:r>
              <a:rPr lang="en-US" sz="1400" i="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5A* (5*10</a:t>
            </a:r>
            <a:r>
              <a:rPr lang="en-US" sz="1400" i="1" baseline="30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16</a:t>
            </a:r>
            <a:r>
              <a:rPr lang="en-US" sz="1400" i="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ions/cm</a:t>
            </a:r>
            <a:r>
              <a:rPr lang="en-US" sz="1400" i="1" baseline="30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 </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twice</a:t>
            </a:r>
            <a:r>
              <a:rPr lang="en-US" sz="1400" i="1" baseline="300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400" i="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at 190</a:t>
            </a:r>
            <a:r>
              <a:rPr lang="en-US" sz="1400" i="1" baseline="3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o</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a:t>
            </a:r>
          </a:p>
        </p:txBody>
      </p:sp>
    </p:spTree>
    <p:extLst>
      <p:ext uri="{BB962C8B-B14F-4D97-AF65-F5344CB8AC3E}">
        <p14:creationId xmlns:p14="http://schemas.microsoft.com/office/powerpoint/2010/main" val="1474993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086" y="2548767"/>
            <a:ext cx="10515600" cy="1325563"/>
          </a:xfrm>
        </p:spPr>
        <p:txBody>
          <a:bodyPr>
            <a:normAutofit/>
          </a:bodyPr>
          <a:lstStyle/>
          <a:p>
            <a:pPr algn="ctr"/>
            <a:r>
              <a:rPr lang="en-US" sz="3200" dirty="0" smtClean="0"/>
              <a:t>Was anything wrong with the hydrogenation system?</a:t>
            </a:r>
            <a:endParaRPr lang="en-US" sz="3200" dirty="0"/>
          </a:p>
        </p:txBody>
      </p:sp>
    </p:spTree>
    <p:extLst>
      <p:ext uri="{BB962C8B-B14F-4D97-AF65-F5344CB8AC3E}">
        <p14:creationId xmlns:p14="http://schemas.microsoft.com/office/powerpoint/2010/main" val="347112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smtClean="0"/>
              <a:t>Comparison of our samples with old samples from Marburg &amp; EPFL</a:t>
            </a:r>
            <a:endParaRPr lang="en-US" sz="3000" dirty="0"/>
          </a:p>
        </p:txBody>
      </p:sp>
      <p:sp>
        <p:nvSpPr>
          <p:cNvPr id="3" name="Content Placeholder 2"/>
          <p:cNvSpPr>
            <a:spLocks noGrp="1"/>
          </p:cNvSpPr>
          <p:nvPr>
            <p:ph idx="1"/>
          </p:nvPr>
        </p:nvSpPr>
        <p:spPr>
          <a:xfrm>
            <a:off x="838200" y="1690688"/>
            <a:ext cx="10515600" cy="931223"/>
          </a:xfrm>
        </p:spPr>
        <p:txBody>
          <a:bodyPr>
            <a:normAutofit/>
          </a:bodyPr>
          <a:lstStyle/>
          <a:p>
            <a:pPr marL="285750" indent="-285750"/>
            <a:r>
              <a:rPr lang="en-US" sz="1600" dirty="0"/>
              <a:t>To crosscheck whether there is any fault with our hydrogenation apparatus, we placed old samples of </a:t>
            </a:r>
            <a:r>
              <a:rPr lang="en-US" sz="1600" dirty="0" err="1"/>
              <a:t>InGaAsN</a:t>
            </a:r>
            <a:r>
              <a:rPr lang="en-US" sz="1600" dirty="0"/>
              <a:t> from the same group </a:t>
            </a:r>
            <a:r>
              <a:rPr lang="en-US" sz="1600" dirty="0" smtClean="0"/>
              <a:t>of UMR (K12882) and </a:t>
            </a:r>
            <a:r>
              <a:rPr lang="en-US" sz="1600" dirty="0"/>
              <a:t>from </a:t>
            </a:r>
            <a:r>
              <a:rPr lang="en-US" sz="1600" dirty="0" smtClean="0"/>
              <a:t>EPFL (M3920) </a:t>
            </a:r>
            <a:r>
              <a:rPr lang="en-US" sz="1600" dirty="0"/>
              <a:t>along with our samples.</a:t>
            </a:r>
          </a:p>
          <a:p>
            <a:pPr marL="285750" indent="-285750"/>
            <a:r>
              <a:rPr lang="en-US" sz="1600" dirty="0"/>
              <a:t>Results were positive in </a:t>
            </a:r>
            <a:r>
              <a:rPr lang="en-US" sz="1600" dirty="0" smtClean="0"/>
              <a:t>the </a:t>
            </a:r>
            <a:r>
              <a:rPr lang="en-US" sz="1600" dirty="0"/>
              <a:t>case of old samples, while negative for ours</a:t>
            </a:r>
            <a:r>
              <a:rPr lang="en-US" sz="1600" dirty="0" smtClean="0"/>
              <a:t>.</a:t>
            </a:r>
          </a:p>
          <a:p>
            <a:pPr marL="0" indent="0">
              <a:buNone/>
            </a:pPr>
            <a:endParaRPr lang="en-US" sz="1600" dirty="0"/>
          </a:p>
        </p:txBody>
      </p:sp>
      <p:pic>
        <p:nvPicPr>
          <p:cNvPr id="4" name="Picture 3" descr="C:\Users\Mayank\Desktop\H_1B 300C.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8549" y="2764865"/>
            <a:ext cx="4421874" cy="3610449"/>
          </a:xfrm>
          <a:prstGeom prst="rect">
            <a:avLst/>
          </a:prstGeom>
          <a:noFill/>
          <a:ln>
            <a:noFill/>
          </a:ln>
        </p:spPr>
      </p:pic>
      <p:pic>
        <p:nvPicPr>
          <p:cNvPr id="5" name="Picture Placeholder 4"/>
          <p:cNvPicPr>
            <a:picLocks noChangeAspect="1"/>
          </p:cNvPicPr>
          <p:nvPr/>
        </p:nvPicPr>
        <p:blipFill>
          <a:blip r:embed="rId3" cstate="print">
            <a:extLst>
              <a:ext uri="{28A0092B-C50C-407E-A947-70E740481C1C}">
                <a14:useLocalDpi xmlns:a14="http://schemas.microsoft.com/office/drawing/2010/main" val="0"/>
              </a:ext>
            </a:extLst>
          </a:blip>
          <a:srcRect t="1094" b="1094"/>
          <a:stretch>
            <a:fillRect/>
          </a:stretch>
        </p:blipFill>
        <p:spPr>
          <a:xfrm>
            <a:off x="5950423" y="2993820"/>
            <a:ext cx="4572451" cy="3152538"/>
          </a:xfrm>
          <a:prstGeom prst="rect">
            <a:avLst/>
          </a:prstGeom>
        </p:spPr>
      </p:pic>
      <p:sp>
        <p:nvSpPr>
          <p:cNvPr id="7" name="Rectangle 6"/>
          <p:cNvSpPr/>
          <p:nvPr/>
        </p:nvSpPr>
        <p:spPr>
          <a:xfrm>
            <a:off x="1528549" y="6146358"/>
            <a:ext cx="8994325" cy="523220"/>
          </a:xfrm>
          <a:prstGeom prst="rect">
            <a:avLst/>
          </a:prstGeom>
        </p:spPr>
        <p:txBody>
          <a:bodyPr wrap="square">
            <a:spAutoFit/>
          </a:bodyPr>
          <a:lstStyle/>
          <a:p>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Figure </a:t>
            </a:r>
            <a:r>
              <a:rPr lang="en-US" sz="1400" i="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5: </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Hydrogenation for a dose 1B (1*10</a:t>
            </a:r>
            <a:r>
              <a:rPr lang="en-US" sz="1400" i="1" baseline="3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17</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ions/cm</a:t>
            </a:r>
            <a:r>
              <a:rPr lang="en-US" sz="1400" i="1" baseline="3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2</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300</a:t>
            </a:r>
            <a:r>
              <a:rPr lang="en-US" sz="1400" i="1" baseline="300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o</a:t>
            </a:r>
            <a:r>
              <a:rPr lang="en-US" sz="1400"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C. Left graph shows data for our new samples while right shows the data for the old samples from UMR and EPFL. </a:t>
            </a:r>
            <a:endParaRPr lang="en-US" sz="1400" i="1" dirty="0">
              <a:solidFill>
                <a:schemeClr val="accent1">
                  <a:lumMod val="75000"/>
                </a:schemeClr>
              </a:solidFill>
              <a:latin typeface="Calibri" panose="020F0502020204030204" pitchFamily="34" charset="0"/>
            </a:endParaRPr>
          </a:p>
        </p:txBody>
      </p:sp>
    </p:spTree>
    <p:extLst>
      <p:ext uri="{BB962C8B-B14F-4D97-AF65-F5344CB8AC3E}">
        <p14:creationId xmlns:p14="http://schemas.microsoft.com/office/powerpoint/2010/main" val="2984425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a:t>
            </a:r>
            <a:endParaRPr lang="en-US" dirty="0"/>
          </a:p>
        </p:txBody>
      </p:sp>
      <p:sp>
        <p:nvSpPr>
          <p:cNvPr id="3" name="Content Placeholder 2"/>
          <p:cNvSpPr>
            <a:spLocks noGrp="1"/>
          </p:cNvSpPr>
          <p:nvPr>
            <p:ph idx="1"/>
          </p:nvPr>
        </p:nvSpPr>
        <p:spPr>
          <a:xfrm>
            <a:off x="838200" y="1690688"/>
            <a:ext cx="10515600" cy="4860237"/>
          </a:xfrm>
        </p:spPr>
        <p:txBody>
          <a:bodyPr>
            <a:normAutofit/>
          </a:bodyPr>
          <a:lstStyle/>
          <a:p>
            <a:pPr lvl="1" algn="just">
              <a:defRPr/>
            </a:pPr>
            <a:r>
              <a:rPr lang="en-GB" sz="1600" dirty="0"/>
              <a:t>No peak shifting was observed under all the hydrogenation </a:t>
            </a:r>
            <a:r>
              <a:rPr lang="en-GB" sz="1600" dirty="0" smtClean="0"/>
              <a:t>conditions </a:t>
            </a:r>
            <a:r>
              <a:rPr lang="en-GB" sz="1600" dirty="0"/>
              <a:t>that were </a:t>
            </a:r>
            <a:r>
              <a:rPr lang="en-GB" sz="1600" dirty="0" smtClean="0"/>
              <a:t>tried.</a:t>
            </a:r>
          </a:p>
          <a:p>
            <a:pPr lvl="1" algn="just">
              <a:defRPr/>
            </a:pPr>
            <a:endParaRPr lang="en-GB" sz="1600" dirty="0" smtClean="0"/>
          </a:p>
          <a:p>
            <a:pPr lvl="1" algn="just">
              <a:defRPr/>
            </a:pPr>
            <a:r>
              <a:rPr lang="en-GB" sz="1600" dirty="0" smtClean="0"/>
              <a:t>Significant </a:t>
            </a:r>
            <a:r>
              <a:rPr lang="en-GB" sz="1600" dirty="0"/>
              <a:t>Intensity loss (50-70% loss) was observed in all </a:t>
            </a:r>
            <a:r>
              <a:rPr lang="en-GB" sz="1600" dirty="0" smtClean="0"/>
              <a:t>hydrogenated </a:t>
            </a:r>
            <a:r>
              <a:rPr lang="en-GB" sz="1600" dirty="0"/>
              <a:t>samples, for all hydrogenations performed </a:t>
            </a:r>
            <a:r>
              <a:rPr lang="en-GB" sz="1600" dirty="0" smtClean="0"/>
              <a:t>at 190* </a:t>
            </a:r>
            <a:r>
              <a:rPr lang="en-GB" sz="1600" dirty="0"/>
              <a:t>C and </a:t>
            </a:r>
            <a:r>
              <a:rPr lang="en-GB" sz="1600" dirty="0" smtClean="0"/>
              <a:t>250* C.</a:t>
            </a:r>
          </a:p>
          <a:p>
            <a:pPr lvl="2" algn="just">
              <a:defRPr/>
            </a:pPr>
            <a:endParaRPr lang="en-GB" sz="1600" dirty="0" smtClean="0"/>
          </a:p>
          <a:p>
            <a:pPr lvl="1" algn="just">
              <a:defRPr/>
            </a:pPr>
            <a:r>
              <a:rPr lang="en-GB" sz="1600" dirty="0" smtClean="0"/>
              <a:t>Severe </a:t>
            </a:r>
            <a:r>
              <a:rPr lang="en-GB" sz="1600" dirty="0"/>
              <a:t>intensity loss ( &gt; 95% loss) was observed for </a:t>
            </a:r>
            <a:r>
              <a:rPr lang="en-GB" sz="1600" dirty="0" smtClean="0"/>
              <a:t>samples hydrogenated </a:t>
            </a:r>
            <a:r>
              <a:rPr lang="en-GB" sz="1600" dirty="0"/>
              <a:t>at </a:t>
            </a:r>
            <a:r>
              <a:rPr lang="en-GB" sz="1600" dirty="0" smtClean="0"/>
              <a:t>300* C.</a:t>
            </a:r>
          </a:p>
          <a:p>
            <a:pPr marL="457200" lvl="1" indent="0" algn="just">
              <a:buNone/>
              <a:defRPr/>
            </a:pPr>
            <a:endParaRPr lang="en-GB" sz="1600" dirty="0" smtClean="0"/>
          </a:p>
          <a:p>
            <a:pPr lvl="1" algn="just">
              <a:defRPr/>
            </a:pPr>
            <a:r>
              <a:rPr lang="en-GB" sz="1600" dirty="0" smtClean="0"/>
              <a:t> </a:t>
            </a:r>
            <a:r>
              <a:rPr lang="en-GB" sz="1600" dirty="0"/>
              <a:t>K12882 samples, consisting of seemingly similar QWs that were hydrogenated together with our samples, showed peak shifting and </a:t>
            </a:r>
            <a:r>
              <a:rPr lang="en-GB" sz="1600" dirty="0" smtClean="0"/>
              <a:t>intensity </a:t>
            </a:r>
            <a:r>
              <a:rPr lang="en-GB" sz="1600" dirty="0"/>
              <a:t>relations as expected and similar to old </a:t>
            </a:r>
            <a:r>
              <a:rPr lang="en-GB" sz="1600" dirty="0" smtClean="0"/>
              <a:t>data. This indicates:</a:t>
            </a:r>
          </a:p>
          <a:p>
            <a:pPr marL="1257300" lvl="2" indent="-342900" algn="just">
              <a:buFont typeface="+mj-lt"/>
              <a:buAutoNum type="arabicPeriod"/>
              <a:defRPr/>
            </a:pPr>
            <a:r>
              <a:rPr lang="en-GB" sz="1600" dirty="0"/>
              <a:t>K12882 underwent (partial) </a:t>
            </a:r>
            <a:r>
              <a:rPr lang="en-GB" sz="1600" dirty="0" smtClean="0"/>
              <a:t>N-passivation.</a:t>
            </a:r>
            <a:endParaRPr lang="en-GB" sz="1600" dirty="0"/>
          </a:p>
          <a:p>
            <a:pPr marL="1257300" lvl="2" indent="-342900" algn="just">
              <a:buFont typeface="+mj-lt"/>
              <a:buAutoNum type="arabicPeriod"/>
              <a:defRPr/>
            </a:pPr>
            <a:r>
              <a:rPr lang="en-GB" sz="1600" dirty="0"/>
              <a:t>No experimental error was made in performing the </a:t>
            </a:r>
            <a:r>
              <a:rPr lang="en-GB" sz="1600" dirty="0" smtClean="0"/>
              <a:t>hydrogenations.</a:t>
            </a:r>
            <a:endParaRPr lang="en-GB" sz="1600" dirty="0"/>
          </a:p>
          <a:p>
            <a:pPr marL="1257300" lvl="2" indent="-342900" algn="just">
              <a:buFont typeface="+mj-lt"/>
              <a:buAutoNum type="arabicPeriod"/>
              <a:defRPr/>
            </a:pPr>
            <a:r>
              <a:rPr lang="en-GB" sz="1600" dirty="0"/>
              <a:t>Experimental conditions were suitable for (at least partially) hydrogenating the samples </a:t>
            </a:r>
            <a:r>
              <a:rPr lang="en-GB" sz="1600" dirty="0" smtClean="0"/>
              <a:t>supplied.</a:t>
            </a:r>
            <a:endParaRPr lang="en-GB" sz="1400" dirty="0"/>
          </a:p>
          <a:p>
            <a:pPr lvl="1" algn="just">
              <a:defRPr/>
            </a:pPr>
            <a:endParaRPr lang="en-GB" sz="1400" dirty="0"/>
          </a:p>
          <a:p>
            <a:pPr algn="just"/>
            <a:endParaRPr lang="en-US" dirty="0"/>
          </a:p>
        </p:txBody>
      </p:sp>
    </p:spTree>
    <p:extLst>
      <p:ext uri="{BB962C8B-B14F-4D97-AF65-F5344CB8AC3E}">
        <p14:creationId xmlns:p14="http://schemas.microsoft.com/office/powerpoint/2010/main" val="773320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609" y="2671596"/>
            <a:ext cx="10515600" cy="1325563"/>
          </a:xfrm>
        </p:spPr>
        <p:txBody>
          <a:bodyPr/>
          <a:lstStyle/>
          <a:p>
            <a:pPr algn="ctr"/>
            <a:r>
              <a:rPr lang="en-US" b="1" dirty="0" smtClean="0"/>
              <a:t>THANK YOU…</a:t>
            </a:r>
            <a:endParaRPr lang="en-US" b="1" dirty="0"/>
          </a:p>
        </p:txBody>
      </p:sp>
    </p:spTree>
    <p:extLst>
      <p:ext uri="{BB962C8B-B14F-4D97-AF65-F5344CB8AC3E}">
        <p14:creationId xmlns:p14="http://schemas.microsoft.com/office/powerpoint/2010/main" val="4170050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247</TotalTime>
  <Words>550</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Hydrogenation of InGaAsN/GaAs QW Samples</vt:lpstr>
      <vt:lpstr>Samples layout and preparation details of Quantum Wells</vt:lpstr>
      <vt:lpstr>Raw Samples without Hydrogenation</vt:lpstr>
      <vt:lpstr>Inhomogeneity in Raw Samples</vt:lpstr>
      <vt:lpstr>Varying Hydrogenation doses</vt:lpstr>
      <vt:lpstr>Was anything wrong with the hydrogenation system?</vt:lpstr>
      <vt:lpstr>Comparison of our samples with old samples from Marburg &amp; EPFL</vt:lpstr>
      <vt:lpstr>Conclusions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Hydrogenation of InGaAsN QW Samples</dc:title>
  <dc:creator>Mayank</dc:creator>
  <cp:lastModifiedBy>Mayank</cp:lastModifiedBy>
  <cp:revision>35</cp:revision>
  <dcterms:created xsi:type="dcterms:W3CDTF">2016-05-16T10:56:56Z</dcterms:created>
  <dcterms:modified xsi:type="dcterms:W3CDTF">2016-05-18T10:00:57Z</dcterms:modified>
</cp:coreProperties>
</file>